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269" r:id="rId3"/>
    <p:sldId id="270" r:id="rId4"/>
    <p:sldId id="271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270" autoAdjust="0"/>
  </p:normalViewPr>
  <p:slideViewPr>
    <p:cSldViewPr>
      <p:cViewPr varScale="1">
        <p:scale>
          <a:sx n="71" d="100"/>
          <a:sy n="71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BD9A0-F692-490C-8CFB-06A14FB8FD2F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29E73B-F5F1-4F5D-8858-0DA0DC3E0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516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DB62DA-ABFC-4CD4-A647-D512699B6193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F396F-BA2C-47CA-9FF0-B81DB8225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193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E5E792CC-E287-4DD3-9A7F-BC7968517B2F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E5E792CC-E287-4DD3-9A7F-BC7968517B2F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90601" y="214313"/>
            <a:ext cx="8077200" cy="1462087"/>
          </a:xfrm>
        </p:spPr>
        <p:txBody>
          <a:bodyPr/>
          <a:lstStyle/>
          <a:p>
            <a:r>
              <a:rPr lang="en-US" sz="3900" dirty="0" smtClean="0">
                <a:solidFill>
                  <a:schemeClr val="accent6"/>
                </a:solidFill>
              </a:rPr>
              <a:t>Me </a:t>
            </a:r>
            <a:r>
              <a:rPr lang="en-US" sz="3900" dirty="0" err="1" smtClean="0">
                <a:solidFill>
                  <a:schemeClr val="accent6"/>
                </a:solidFill>
              </a:rPr>
              <a:t>llamo</a:t>
            </a:r>
            <a:r>
              <a:rPr lang="en-US" sz="3900" dirty="0" smtClean="0">
                <a:solidFill>
                  <a:schemeClr val="accent6"/>
                </a:solidFill>
              </a:rPr>
              <a:t> _________ </a:t>
            </a:r>
            <a:r>
              <a:rPr lang="en-US" sz="3900" dirty="0" err="1" smtClean="0">
                <a:solidFill>
                  <a:schemeClr val="accent6"/>
                </a:solidFill>
              </a:rPr>
              <a:t>Clase</a:t>
            </a:r>
            <a:r>
              <a:rPr lang="en-US" sz="3900" dirty="0" smtClean="0">
                <a:solidFill>
                  <a:schemeClr val="accent6"/>
                </a:solidFill>
              </a:rPr>
              <a:t> 8 </a:t>
            </a:r>
            <a:r>
              <a:rPr lang="en-US" sz="3900" dirty="0" err="1" smtClean="0">
                <a:solidFill>
                  <a:schemeClr val="accent6"/>
                </a:solidFill>
              </a:rPr>
              <a:t>im</a:t>
            </a:r>
            <a:r>
              <a:rPr lang="en-US" sz="3900" dirty="0" smtClean="0">
                <a:solidFill>
                  <a:schemeClr val="accent6"/>
                </a:solidFill>
              </a:rPr>
              <a:t/>
            </a:r>
            <a:br>
              <a:rPr lang="en-US" sz="3900" dirty="0" smtClean="0">
                <a:solidFill>
                  <a:schemeClr val="accent6"/>
                </a:solidFill>
              </a:rPr>
            </a:br>
            <a:r>
              <a:rPr lang="en-US" sz="3900" dirty="0" smtClean="0">
                <a:solidFill>
                  <a:schemeClr val="accent6"/>
                </a:solidFill>
              </a:rPr>
              <a:t>La </a:t>
            </a:r>
            <a:r>
              <a:rPr lang="en-US" sz="3900" dirty="0" err="1" smtClean="0">
                <a:solidFill>
                  <a:schemeClr val="accent6"/>
                </a:solidFill>
              </a:rPr>
              <a:t>fecha</a:t>
            </a:r>
            <a:r>
              <a:rPr lang="en-US" sz="3900" dirty="0" smtClean="0">
                <a:solidFill>
                  <a:schemeClr val="accent6"/>
                </a:solidFill>
              </a:rPr>
              <a:t> </a:t>
            </a:r>
            <a:r>
              <a:rPr lang="en-US" sz="3900" dirty="0" err="1" smtClean="0">
                <a:solidFill>
                  <a:schemeClr val="accent6"/>
                </a:solidFill>
              </a:rPr>
              <a:t>es</a:t>
            </a:r>
            <a:r>
              <a:rPr lang="en-US" sz="3900" dirty="0" smtClean="0">
                <a:solidFill>
                  <a:schemeClr val="accent6"/>
                </a:solidFill>
              </a:rPr>
              <a:t> el </a:t>
            </a:r>
            <a:r>
              <a:rPr lang="en-US" sz="3900" dirty="0" smtClean="0">
                <a:solidFill>
                  <a:schemeClr val="accent6"/>
                </a:solidFill>
              </a:rPr>
              <a:t>17 </a:t>
            </a:r>
            <a:r>
              <a:rPr lang="en-US" sz="3900" dirty="0" smtClean="0">
                <a:solidFill>
                  <a:schemeClr val="accent6"/>
                </a:solidFill>
              </a:rPr>
              <a:t>de mayo del 2013</a:t>
            </a:r>
            <a:endParaRPr lang="en-US" sz="3900" dirty="0">
              <a:solidFill>
                <a:schemeClr val="accent6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90600" y="1828800"/>
            <a:ext cx="7924800" cy="48006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53: </a:t>
            </a:r>
            <a:r>
              <a:rPr lang="en-US" dirty="0" smtClean="0"/>
              <a:t>¿</a:t>
            </a:r>
            <a:r>
              <a:rPr lang="en-US" dirty="0" smtClean="0"/>
              <a:t>Como </a:t>
            </a:r>
            <a:r>
              <a:rPr lang="en-US" dirty="0" err="1" smtClean="0"/>
              <a:t>continuamos</a:t>
            </a:r>
            <a:r>
              <a:rPr lang="en-US" dirty="0" smtClean="0"/>
              <a:t> el </a:t>
            </a:r>
            <a:r>
              <a:rPr lang="en-US" dirty="0" err="1" smtClean="0"/>
              <a:t>repaso</a:t>
            </a:r>
            <a:r>
              <a:rPr lang="en-US" dirty="0" smtClean="0"/>
              <a:t> del </a:t>
            </a:r>
            <a:r>
              <a:rPr lang="en-US" dirty="0" err="1" smtClean="0"/>
              <a:t>capitulo</a:t>
            </a:r>
            <a:r>
              <a:rPr lang="en-US" dirty="0" smtClean="0"/>
              <a:t> 9</a:t>
            </a:r>
            <a:r>
              <a:rPr lang="en-US" dirty="0" smtClean="0"/>
              <a:t>?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5</a:t>
            </a:r>
            <a:r>
              <a:rPr lang="en-US" dirty="0" smtClean="0"/>
              <a:t> p. 321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6</a:t>
            </a:r>
            <a:r>
              <a:rPr lang="en-US" dirty="0" smtClean="0"/>
              <a:t> p. 321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1392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0" y="533400"/>
            <a:ext cx="13866813" cy="779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2514600" y="838200"/>
            <a:ext cx="7793037" cy="838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2800" b="1" kern="0" dirty="0" smtClean="0">
                <a:solidFill>
                  <a:srgbClr val="FF0000"/>
                </a:solidFill>
                <a:latin typeface="+mn-lt"/>
              </a:rPr>
              <a:t>Re-lee </a:t>
            </a:r>
            <a:r>
              <a:rPr lang="en-US" sz="2800" b="1" u="sng" kern="0" dirty="0" smtClean="0">
                <a:solidFill>
                  <a:srgbClr val="FF0000"/>
                </a:solidFill>
                <a:latin typeface="+mn-lt"/>
              </a:rPr>
              <a:t>En </a:t>
            </a:r>
            <a:r>
              <a:rPr lang="en-US" sz="2800" b="1" u="sng" kern="0" dirty="0" err="1" smtClean="0">
                <a:solidFill>
                  <a:srgbClr val="FF0000"/>
                </a:solidFill>
                <a:latin typeface="+mn-lt"/>
              </a:rPr>
              <a:t>una</a:t>
            </a:r>
            <a:r>
              <a:rPr lang="en-US" sz="2800" b="1" u="sng" kern="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800" b="1" u="sng" kern="0" dirty="0" err="1" smtClean="0">
                <a:solidFill>
                  <a:srgbClr val="FF0000"/>
                </a:solidFill>
                <a:latin typeface="+mn-lt"/>
              </a:rPr>
              <a:t>tienda</a:t>
            </a:r>
            <a:r>
              <a:rPr lang="en-US" sz="2800" b="1" u="sng" kern="0" dirty="0" smtClean="0">
                <a:solidFill>
                  <a:srgbClr val="FF0000"/>
                </a:solidFill>
                <a:latin typeface="+mn-lt"/>
              </a:rPr>
              <a:t> de </a:t>
            </a:r>
            <a:r>
              <a:rPr lang="en-US" sz="2800" b="1" u="sng" kern="0" dirty="0" err="1" smtClean="0">
                <a:solidFill>
                  <a:srgbClr val="FF0000"/>
                </a:solidFill>
                <a:latin typeface="+mn-lt"/>
              </a:rPr>
              <a:t>ropa</a:t>
            </a:r>
            <a:r>
              <a:rPr lang="en-US" sz="2800" b="1" kern="0" dirty="0" smtClean="0">
                <a:solidFill>
                  <a:srgbClr val="FF0000"/>
                </a:solidFill>
                <a:latin typeface="+mn-lt"/>
              </a:rPr>
              <a:t> p. 315</a:t>
            </a:r>
            <a:endParaRPr lang="en-US" sz="2800" b="1" kern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1" y="1676400"/>
            <a:ext cx="6324600" cy="585787"/>
          </a:xfrm>
          <a:solidFill>
            <a:schemeClr val="bg1"/>
          </a:solidFill>
        </p:spPr>
        <p:txBody>
          <a:bodyPr/>
          <a:lstStyle/>
          <a:p>
            <a:r>
              <a:rPr lang="en-US" sz="2800" b="1" dirty="0" smtClean="0">
                <a:solidFill>
                  <a:srgbClr val="FFC000"/>
                </a:solidFill>
              </a:rPr>
              <a:t>I- </a:t>
            </a:r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responde</a:t>
            </a:r>
            <a:r>
              <a:rPr lang="en-US" sz="2800" dirty="0" smtClean="0"/>
              <a:t>: </a:t>
            </a:r>
            <a:r>
              <a:rPr lang="en-US" sz="2800" b="1" dirty="0" smtClean="0"/>
              <a:t>¿Si o no?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480047" y="2069068"/>
            <a:ext cx="1627369" cy="452431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      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83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43200" y="76200"/>
            <a:ext cx="14502011" cy="815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2189163" y="838200"/>
            <a:ext cx="7793037" cy="838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2800" b="1" kern="0" dirty="0" smtClean="0">
                <a:solidFill>
                  <a:srgbClr val="FF0000"/>
                </a:solidFill>
                <a:latin typeface="+mn-lt"/>
              </a:rPr>
              <a:t>Re-lee </a:t>
            </a:r>
            <a:r>
              <a:rPr lang="en-US" sz="2800" b="1" u="sng" kern="0" dirty="0" err="1" smtClean="0">
                <a:solidFill>
                  <a:srgbClr val="FF0000"/>
                </a:solidFill>
                <a:latin typeface="+mn-lt"/>
              </a:rPr>
              <a:t>Mercados</a:t>
            </a:r>
            <a:r>
              <a:rPr lang="en-US" sz="2800" b="1" u="sng" kern="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800" b="1" u="sng" kern="0" dirty="0" err="1" smtClean="0">
                <a:solidFill>
                  <a:srgbClr val="FF0000"/>
                </a:solidFill>
                <a:latin typeface="+mn-lt"/>
              </a:rPr>
              <a:t>indigenas</a:t>
            </a:r>
            <a:r>
              <a:rPr lang="en-US" sz="2800" b="1" kern="0" dirty="0" smtClean="0">
                <a:solidFill>
                  <a:srgbClr val="FF0000"/>
                </a:solidFill>
                <a:latin typeface="+mn-lt"/>
              </a:rPr>
              <a:t> p. 316</a:t>
            </a:r>
            <a:endParaRPr lang="en-US" sz="2800" b="1" kern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-152400" y="1676400"/>
            <a:ext cx="8991600" cy="5857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2800" b="1" kern="0" dirty="0" smtClean="0">
                <a:solidFill>
                  <a:srgbClr val="FFC000"/>
                </a:solidFill>
              </a:rPr>
              <a:t>II- </a:t>
            </a:r>
            <a:r>
              <a:rPr lang="en-US" sz="2800" kern="0" dirty="0" err="1" smtClean="0"/>
              <a:t>Copia</a:t>
            </a:r>
            <a:r>
              <a:rPr lang="en-US" sz="2800" kern="0" dirty="0" smtClean="0"/>
              <a:t> y </a:t>
            </a:r>
            <a:r>
              <a:rPr lang="en-US" sz="2800" kern="0" dirty="0" err="1" smtClean="0"/>
              <a:t>completa</a:t>
            </a:r>
            <a:r>
              <a:rPr lang="en-US" sz="2800" kern="0" dirty="0" smtClean="0"/>
              <a:t> con la </a:t>
            </a:r>
            <a:r>
              <a:rPr lang="en-US" sz="2800" kern="0" dirty="0" err="1" smtClean="0"/>
              <a:t>respuesta</a:t>
            </a:r>
            <a:r>
              <a:rPr lang="en-US" sz="2800" kern="0" dirty="0" smtClean="0"/>
              <a:t> </a:t>
            </a:r>
            <a:r>
              <a:rPr lang="en-US" sz="2800" kern="0" dirty="0" err="1" smtClean="0"/>
              <a:t>correcta</a:t>
            </a:r>
            <a:r>
              <a:rPr lang="en-US" sz="2800" kern="0" dirty="0" smtClean="0"/>
              <a:t>.</a:t>
            </a:r>
            <a:endParaRPr lang="en-US" sz="2800" b="1" kern="0" dirty="0"/>
          </a:p>
        </p:txBody>
      </p:sp>
    </p:spTree>
    <p:extLst>
      <p:ext uri="{BB962C8B-B14F-4D97-AF65-F5344CB8AC3E}">
        <p14:creationId xmlns:p14="http://schemas.microsoft.com/office/powerpoint/2010/main" val="55429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0" y="0"/>
            <a:ext cx="14366477" cy="807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153400" y="2133600"/>
            <a:ext cx="1627369" cy="452431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      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        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3352800" y="457200"/>
            <a:ext cx="7793037" cy="838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2800" b="1" kern="0" dirty="0" smtClean="0">
                <a:solidFill>
                  <a:srgbClr val="FF0000"/>
                </a:solidFill>
                <a:latin typeface="+mn-lt"/>
              </a:rPr>
              <a:t>Re-lee </a:t>
            </a:r>
            <a:r>
              <a:rPr lang="en-US" sz="2800" b="1" u="sng" kern="0" dirty="0" smtClean="0">
                <a:solidFill>
                  <a:srgbClr val="FF0000"/>
                </a:solidFill>
                <a:latin typeface="+mn-lt"/>
              </a:rPr>
              <a:t>¿De </a:t>
            </a:r>
            <a:r>
              <a:rPr lang="en-US" sz="2800" b="1" u="sng" kern="0" dirty="0" err="1" smtClean="0">
                <a:solidFill>
                  <a:srgbClr val="FF0000"/>
                </a:solidFill>
                <a:latin typeface="+mn-lt"/>
              </a:rPr>
              <a:t>compras</a:t>
            </a:r>
            <a:r>
              <a:rPr lang="en-US" sz="2800" b="1" u="sng" kern="0" dirty="0" smtClean="0">
                <a:solidFill>
                  <a:srgbClr val="FF0000"/>
                </a:solidFill>
                <a:latin typeface="+mn-lt"/>
              </a:rPr>
              <a:t>?</a:t>
            </a:r>
            <a:r>
              <a:rPr lang="en-US" sz="2800" b="1" kern="0" dirty="0" smtClean="0">
                <a:solidFill>
                  <a:srgbClr val="FF0000"/>
                </a:solidFill>
                <a:latin typeface="+mn-lt"/>
              </a:rPr>
              <a:t> p. 318</a:t>
            </a:r>
            <a:endParaRPr lang="en-US" sz="2800" b="1" kern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1319213"/>
            <a:ext cx="10744200" cy="1423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2800" b="1" kern="0" dirty="0" smtClean="0">
                <a:solidFill>
                  <a:srgbClr val="FFC000"/>
                </a:solidFill>
              </a:rPr>
              <a:t>III- </a:t>
            </a:r>
            <a:r>
              <a:rPr lang="en-US" sz="2800" kern="0" dirty="0" err="1" smtClean="0"/>
              <a:t>Copia</a:t>
            </a:r>
            <a:r>
              <a:rPr lang="en-US" sz="2800" kern="0" dirty="0" smtClean="0"/>
              <a:t> e </a:t>
            </a:r>
            <a:r>
              <a:rPr lang="en-US" sz="2800" kern="0" dirty="0" err="1" smtClean="0"/>
              <a:t>indica</a:t>
            </a:r>
            <a:r>
              <a:rPr lang="en-US" sz="2800" kern="0" dirty="0" smtClean="0"/>
              <a:t> </a:t>
            </a:r>
            <a:r>
              <a:rPr lang="en-US" sz="2800" kern="0" dirty="0" err="1" smtClean="0"/>
              <a:t>si</a:t>
            </a:r>
            <a:r>
              <a:rPr lang="en-US" sz="2800" kern="0" dirty="0" smtClean="0"/>
              <a:t> la </a:t>
            </a:r>
            <a:r>
              <a:rPr lang="en-US" sz="2800" kern="0" dirty="0" err="1" smtClean="0"/>
              <a:t>frase</a:t>
            </a:r>
            <a:r>
              <a:rPr lang="en-US" sz="2800" kern="0" dirty="0" smtClean="0"/>
              <a:t> describe:</a:t>
            </a:r>
          </a:p>
          <a:p>
            <a:endParaRPr lang="en-US" sz="2800" kern="0" dirty="0" smtClean="0"/>
          </a:p>
          <a:p>
            <a:pPr algn="ctr"/>
            <a:r>
              <a:rPr lang="en-US" sz="2400" b="1" kern="0" dirty="0" smtClean="0">
                <a:solidFill>
                  <a:srgbClr val="00B050"/>
                </a:solidFill>
              </a:rPr>
              <a:t>A. Un </a:t>
            </a:r>
            <a:r>
              <a:rPr lang="en-US" sz="2400" b="1" kern="0" dirty="0" err="1" smtClean="0">
                <a:solidFill>
                  <a:srgbClr val="00B050"/>
                </a:solidFill>
              </a:rPr>
              <a:t>mercado</a:t>
            </a:r>
            <a:r>
              <a:rPr lang="en-US" sz="2400" b="1" kern="0" dirty="0">
                <a:solidFill>
                  <a:srgbClr val="00B050"/>
                </a:solidFill>
              </a:rPr>
              <a:t> </a:t>
            </a:r>
            <a:r>
              <a:rPr lang="en-US" sz="2400" b="1" kern="0" dirty="0" smtClean="0">
                <a:solidFill>
                  <a:srgbClr val="00B050"/>
                </a:solidFill>
              </a:rPr>
              <a:t>    B. un </a:t>
            </a:r>
            <a:r>
              <a:rPr lang="en-US" sz="2400" b="1" kern="0" dirty="0" err="1" smtClean="0">
                <a:solidFill>
                  <a:srgbClr val="00B050"/>
                </a:solidFill>
              </a:rPr>
              <a:t>supermercado</a:t>
            </a:r>
            <a:r>
              <a:rPr lang="en-US" sz="2400" b="1" kern="0" dirty="0" smtClean="0">
                <a:solidFill>
                  <a:srgbClr val="00B050"/>
                </a:solidFill>
              </a:rPr>
              <a:t>     C. un </a:t>
            </a:r>
            <a:r>
              <a:rPr lang="en-US" sz="2400" b="1" kern="0" dirty="0" err="1" smtClean="0">
                <a:solidFill>
                  <a:srgbClr val="00B050"/>
                </a:solidFill>
              </a:rPr>
              <a:t>centro</a:t>
            </a:r>
            <a:r>
              <a:rPr lang="en-US" sz="2400" b="1" kern="0" dirty="0" smtClean="0">
                <a:solidFill>
                  <a:srgbClr val="00B050"/>
                </a:solidFill>
              </a:rPr>
              <a:t> </a:t>
            </a:r>
            <a:r>
              <a:rPr lang="en-US" sz="2400" b="1" kern="0" dirty="0" err="1" smtClean="0">
                <a:solidFill>
                  <a:srgbClr val="00B050"/>
                </a:solidFill>
              </a:rPr>
              <a:t>comercial</a:t>
            </a:r>
            <a:endParaRPr lang="en-US" sz="2400" b="1" kern="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03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-76200"/>
            <a:ext cx="7793037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33400" y="762000"/>
            <a:ext cx="86106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dirty="0" err="1" smtClean="0"/>
              <a:t>Copia</a:t>
            </a:r>
            <a:r>
              <a:rPr lang="en-US" kern="0" dirty="0" smtClean="0"/>
              <a:t> y </a:t>
            </a:r>
            <a:r>
              <a:rPr lang="en-US" kern="0" dirty="0" err="1" smtClean="0"/>
              <a:t>completa</a:t>
            </a:r>
            <a:r>
              <a:rPr lang="en-US" kern="0" dirty="0" smtClean="0"/>
              <a:t> </a:t>
            </a:r>
            <a:r>
              <a:rPr lang="en-US" u="sng" kern="0" dirty="0" err="1" smtClean="0"/>
              <a:t>Actividad</a:t>
            </a:r>
            <a:r>
              <a:rPr lang="en-US" u="sng" kern="0" dirty="0" smtClean="0"/>
              <a:t> 10</a:t>
            </a:r>
            <a:r>
              <a:rPr lang="en-US" kern="0" dirty="0" smtClean="0"/>
              <a:t> del CD.</a:t>
            </a:r>
            <a:endParaRPr lang="en-US" u="sng" kern="0" dirty="0" smtClean="0"/>
          </a:p>
          <a:p>
            <a:r>
              <a:rPr lang="en-US" kern="0" dirty="0" err="1" smtClean="0"/>
              <a:t>Copia</a:t>
            </a:r>
            <a:r>
              <a:rPr lang="en-US" kern="0" dirty="0" smtClean="0"/>
              <a:t> y </a:t>
            </a:r>
            <a:r>
              <a:rPr lang="en-US" kern="0" dirty="0" err="1" smtClean="0"/>
              <a:t>completa</a:t>
            </a:r>
            <a:r>
              <a:rPr lang="en-US" kern="0" dirty="0" smtClean="0"/>
              <a:t> </a:t>
            </a:r>
            <a:r>
              <a:rPr lang="en-US" u="sng" kern="0" dirty="0" err="1" smtClean="0"/>
              <a:t>Ejercicio</a:t>
            </a:r>
            <a:r>
              <a:rPr lang="en-US" u="sng" kern="0" dirty="0" smtClean="0"/>
              <a:t> 6</a:t>
            </a:r>
            <a:r>
              <a:rPr lang="en-US" kern="0" dirty="0" smtClean="0"/>
              <a:t> p. 321</a:t>
            </a:r>
          </a:p>
          <a:p>
            <a:endParaRPr lang="en-US" kern="0" dirty="0" smtClean="0"/>
          </a:p>
          <a:p>
            <a:r>
              <a:rPr lang="en-US" sz="2800" kern="0" dirty="0" err="1" smtClean="0"/>
              <a:t>Copia</a:t>
            </a:r>
            <a:r>
              <a:rPr lang="en-US" sz="2800" kern="0" dirty="0" smtClean="0"/>
              <a:t> </a:t>
            </a:r>
            <a:r>
              <a:rPr lang="en-US" sz="2800" kern="0" dirty="0" smtClean="0"/>
              <a:t>y </a:t>
            </a:r>
            <a:r>
              <a:rPr lang="en-US" sz="2800" kern="0" dirty="0" err="1" smtClean="0"/>
              <a:t>completa</a:t>
            </a:r>
            <a:r>
              <a:rPr lang="en-US" sz="2800" kern="0" dirty="0" smtClean="0"/>
              <a:t> </a:t>
            </a:r>
            <a:r>
              <a:rPr lang="en-US" sz="2800" u="sng" kern="0" dirty="0" err="1" smtClean="0"/>
              <a:t>Ejercicio</a:t>
            </a:r>
            <a:r>
              <a:rPr lang="en-US" sz="2800" u="sng" kern="0" dirty="0" smtClean="0"/>
              <a:t> </a:t>
            </a:r>
            <a:r>
              <a:rPr lang="en-US" sz="2800" u="sng" kern="0" dirty="0" smtClean="0"/>
              <a:t>7</a:t>
            </a:r>
            <a:r>
              <a:rPr lang="en-US" sz="2800" kern="0" dirty="0" smtClean="0"/>
              <a:t> </a:t>
            </a:r>
            <a:r>
              <a:rPr lang="en-US" sz="2800" kern="0" dirty="0" smtClean="0"/>
              <a:t>p. </a:t>
            </a:r>
            <a:r>
              <a:rPr lang="en-US" sz="2800" kern="0" dirty="0" smtClean="0"/>
              <a:t>321 (38-40)</a:t>
            </a:r>
            <a:endParaRPr lang="en-US" sz="2800" kern="0" dirty="0"/>
          </a:p>
          <a:p>
            <a:r>
              <a:rPr lang="en-US" sz="2800" kern="0" dirty="0" smtClean="0"/>
              <a:t>EXAMEN UNIDAD 8 NEXT THURSDAY!!!</a:t>
            </a:r>
          </a:p>
          <a:p>
            <a:pPr lvl="1"/>
            <a:r>
              <a:rPr lang="en-US" sz="2000" kern="0" dirty="0" smtClean="0"/>
              <a:t>Vocabulary on the mall (clothing, sales, sizes, etc.), on the market (spot, fruits, </a:t>
            </a:r>
            <a:r>
              <a:rPr lang="en-US" sz="2000" kern="0" dirty="0" err="1" smtClean="0"/>
              <a:t>vegetables,bargaining,etc</a:t>
            </a:r>
            <a:r>
              <a:rPr lang="en-US" sz="2000" kern="0" dirty="0" smtClean="0"/>
              <a:t>.),on the supermarket, in the indigenous market. p. 298-299, 302-303</a:t>
            </a:r>
          </a:p>
          <a:p>
            <a:pPr lvl="1"/>
            <a:r>
              <a:rPr lang="en-US" sz="2000" kern="0" dirty="0" smtClean="0"/>
              <a:t>Numbers p. 306</a:t>
            </a:r>
          </a:p>
          <a:p>
            <a:pPr lvl="1"/>
            <a:r>
              <a:rPr lang="en-US" sz="2000" kern="0" dirty="0" smtClean="0"/>
              <a:t>Saber y </a:t>
            </a:r>
            <a:r>
              <a:rPr lang="en-US" sz="2000" kern="0" dirty="0" err="1" smtClean="0"/>
              <a:t>Conocer</a:t>
            </a:r>
            <a:r>
              <a:rPr lang="en-US" sz="2000" kern="0" dirty="0" smtClean="0"/>
              <a:t> p.308</a:t>
            </a:r>
          </a:p>
          <a:p>
            <a:pPr lvl="1"/>
            <a:r>
              <a:rPr lang="en-US" sz="2000" kern="0" dirty="0" smtClean="0"/>
              <a:t>Comparative / Superlative p.311</a:t>
            </a:r>
          </a:p>
          <a:p>
            <a:pPr lvl="1"/>
            <a:r>
              <a:rPr lang="en-US" sz="2000" kern="0" dirty="0" err="1" smtClean="0"/>
              <a:t>Demostrative</a:t>
            </a:r>
            <a:r>
              <a:rPr lang="en-US" sz="2000" kern="0" dirty="0" smtClean="0"/>
              <a:t> adjectives p. 312</a:t>
            </a:r>
          </a:p>
          <a:p>
            <a:pPr lvl="1"/>
            <a:r>
              <a:rPr lang="en-US" sz="2000" kern="0" dirty="0" smtClean="0"/>
              <a:t>Reading </a:t>
            </a:r>
            <a:r>
              <a:rPr lang="en-US" sz="2000" u="sng" kern="0" dirty="0" err="1" smtClean="0"/>
              <a:t>Mercados</a:t>
            </a:r>
            <a:r>
              <a:rPr lang="en-US" sz="2000" u="sng" kern="0" dirty="0" smtClean="0"/>
              <a:t> </a:t>
            </a:r>
            <a:r>
              <a:rPr lang="en-US" sz="2000" u="sng" kern="0" dirty="0" err="1" smtClean="0"/>
              <a:t>indigenas</a:t>
            </a:r>
            <a:r>
              <a:rPr lang="en-US" sz="2000" kern="0" dirty="0" smtClean="0"/>
              <a:t> p. 316</a:t>
            </a:r>
          </a:p>
          <a:p>
            <a:pPr lvl="1"/>
            <a:r>
              <a:rPr lang="en-US" sz="2000" kern="0" dirty="0" smtClean="0"/>
              <a:t>Reading </a:t>
            </a:r>
            <a:r>
              <a:rPr lang="en-US" sz="2000" u="sng" kern="0" dirty="0" smtClean="0"/>
              <a:t>De </a:t>
            </a:r>
            <a:r>
              <a:rPr lang="en-US" sz="2000" u="sng" kern="0" dirty="0" err="1" smtClean="0"/>
              <a:t>compras</a:t>
            </a:r>
            <a:r>
              <a:rPr lang="en-US" sz="2000" kern="0" dirty="0" smtClean="0"/>
              <a:t> p. 318</a:t>
            </a:r>
            <a:endParaRPr lang="en-US" sz="2000" kern="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33400" y="1143000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</a:t>
            </a:r>
            <a:r>
              <a:rPr lang="en-US" kern="0" dirty="0" smtClean="0">
                <a:solidFill>
                  <a:srgbClr val="FF0000"/>
                </a:solidFill>
              </a:rPr>
              <a:t>53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86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351</TotalTime>
  <Words>212</Words>
  <Application>Microsoft Office PowerPoint</Application>
  <PresentationFormat>On-screen Show (4:3)</PresentationFormat>
  <Paragraphs>59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cubos tricolor</vt:lpstr>
      <vt:lpstr>Me llamo _________ Clase 8 im La fecha es el 17 de mayo del 2013</vt:lpstr>
      <vt:lpstr>I- Copia y responde: ¿Si o no?</vt:lpstr>
      <vt:lpstr>PowerPoint Presentation</vt:lpstr>
      <vt:lpstr>PowerPoint Presentation</vt:lpstr>
      <vt:lpstr>Ejercicios: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9im La fecha es el 8 de mayo del 2013</dc:title>
  <dc:creator>Helen Zumaeta</dc:creator>
  <cp:lastModifiedBy>Helen Zumaeta</cp:lastModifiedBy>
  <cp:revision>27</cp:revision>
  <cp:lastPrinted>2013-05-16T19:27:13Z</cp:lastPrinted>
  <dcterms:created xsi:type="dcterms:W3CDTF">2013-05-07T17:46:03Z</dcterms:created>
  <dcterms:modified xsi:type="dcterms:W3CDTF">2013-05-16T20:56:40Z</dcterms:modified>
</cp:coreProperties>
</file>